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handoutMasterIdLst>
    <p:handoutMasterId r:id="rId15"/>
  </p:handoutMasterIdLst>
  <p:sldIdLst>
    <p:sldId id="277" r:id="rId2"/>
    <p:sldId id="278" r:id="rId3"/>
    <p:sldId id="288" r:id="rId4"/>
    <p:sldId id="279" r:id="rId5"/>
    <p:sldId id="285" r:id="rId6"/>
    <p:sldId id="289" r:id="rId7"/>
    <p:sldId id="281" r:id="rId8"/>
    <p:sldId id="282" r:id="rId9"/>
    <p:sldId id="284" r:id="rId10"/>
    <p:sldId id="283" r:id="rId11"/>
    <p:sldId id="290" r:id="rId12"/>
    <p:sldId id="291" r:id="rId13"/>
  </p:sldIdLst>
  <p:sldSz cx="9144000" cy="6858000" type="screen4x3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raima De Hoyos" initials="MDH" lastIdx="1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53" autoAdjust="0"/>
    <p:restoredTop sz="94660"/>
  </p:normalViewPr>
  <p:slideViewPr>
    <p:cSldViewPr>
      <p:cViewPr>
        <p:scale>
          <a:sx n="117" d="100"/>
          <a:sy n="117" d="100"/>
        </p:scale>
        <p:origin x="-24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488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7000" y="0"/>
            <a:ext cx="3011488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881FB-2FA4-4897-B5CC-CF81E9B79780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525"/>
            <a:ext cx="3011488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7000" y="8772525"/>
            <a:ext cx="3011488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F8D86-8FFD-4330-9259-00F57291C0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2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8" y="0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0EC207DA-D0FD-4FD7-BFAC-8A3317AAE7B6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692150"/>
            <a:ext cx="46196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92" tIns="46246" rIns="92492" bIns="4624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387136"/>
            <a:ext cx="5560060" cy="4156234"/>
          </a:xfrm>
          <a:prstGeom prst="rect">
            <a:avLst/>
          </a:prstGeom>
        </p:spPr>
        <p:txBody>
          <a:bodyPr vert="horz" lIns="92492" tIns="46246" rIns="92492" bIns="4624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8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8" y="8772668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1684393A-9F9D-4A23-BD07-5D6790E3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58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708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511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10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166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692150"/>
            <a:ext cx="4619625" cy="34639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95008" y="4387136"/>
            <a:ext cx="5560059" cy="4156234"/>
          </a:xfrm>
          <a:prstGeom prst="rect">
            <a:avLst/>
          </a:prstGeom>
        </p:spPr>
        <p:txBody>
          <a:bodyPr lIns="92476" tIns="92476" rIns="92476" bIns="92476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26051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709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937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434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395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6224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4393A-9F9D-4A23-BD07-5D6790E33E1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547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D7AD42B-A668-471D-A2FC-315BCF6B37C9}" type="datetimeFigureOut">
              <a:rPr lang="en-US" smtClean="0"/>
              <a:t>4/6/2015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71DBE89-60ED-4D92-B6F5-5D379560FDD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://goo.gl/forms/2kDO5PLVN7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rm.edu/cnd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oraima.dehoyos1@upr.edu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rm.edu/cnde" TargetMode="External"/><Relationship Id="rId4" Type="http://schemas.openxmlformats.org/officeDocument/2006/relationships/hyperlink" Target="mailto:jose.vega18@upr.edu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514475"/>
          </a:xfrm>
        </p:spPr>
        <p:txBody>
          <a:bodyPr>
            <a:normAutofit/>
          </a:bodyPr>
          <a:lstStyle/>
          <a:p>
            <a:r>
              <a:rPr lang="es-PR" dirty="0" smtClean="0"/>
              <a:t>UPRM </a:t>
            </a:r>
            <a:r>
              <a:rPr lang="es-PR" dirty="0" err="1" smtClean="0"/>
              <a:t>Makers</a:t>
            </a:r>
            <a:r>
              <a:rPr lang="es-PR" dirty="0" smtClean="0"/>
              <a:t>  </a:t>
            </a:r>
            <a:r>
              <a:rPr lang="es-PR" dirty="0" err="1"/>
              <a:t>S</a:t>
            </a:r>
            <a:r>
              <a:rPr lang="es-PR" dirty="0" err="1" smtClean="0"/>
              <a:t>pace</a:t>
            </a:r>
            <a:r>
              <a:rPr lang="es-PR" dirty="0" smtClean="0"/>
              <a:t> </a:t>
            </a:r>
            <a:r>
              <a:rPr lang="es-PR" dirty="0" err="1" smtClean="0"/>
              <a:t>Challenge</a:t>
            </a:r>
            <a:r>
              <a:rPr lang="es-PR" dirty="0" smtClean="0"/>
              <a:t/>
            </a:r>
            <a:br>
              <a:rPr lang="es-PR" dirty="0" smtClean="0"/>
            </a:br>
            <a:endParaRPr lang="es-PR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81000" y="3131459"/>
            <a:ext cx="8458199" cy="1520413"/>
          </a:xfrm>
        </p:spPr>
        <p:txBody>
          <a:bodyPr>
            <a:normAutofit/>
          </a:bodyPr>
          <a:lstStyle/>
          <a:p>
            <a:pPr algn="ctr"/>
            <a:r>
              <a:rPr lang="es-PR" sz="2800" b="1" dirty="0" smtClean="0">
                <a:solidFill>
                  <a:schemeClr val="tx1"/>
                </a:solidFill>
              </a:rPr>
              <a:t>An opportunity presented by the partners in the UPRM E-Ship  Network</a:t>
            </a:r>
          </a:p>
          <a:p>
            <a:pPr algn="ctr"/>
            <a:r>
              <a:rPr lang="es-PR" sz="1400" b="1" dirty="0" smtClean="0">
                <a:solidFill>
                  <a:schemeClr val="tx1"/>
                </a:solidFill>
              </a:rPr>
              <a:t>Para Inscripciones presione </a:t>
            </a:r>
            <a:r>
              <a:rPr lang="es-PR" sz="1400" b="1" dirty="0" smtClean="0">
                <a:solidFill>
                  <a:schemeClr val="tx1"/>
                </a:solidFill>
                <a:hlinkClick r:id="rId3"/>
              </a:rPr>
              <a:t>aquí</a:t>
            </a:r>
            <a:endParaRPr lang="es-PR" sz="1400" b="1" dirty="0" smtClean="0">
              <a:solidFill>
                <a:schemeClr val="tx1"/>
              </a:solidFill>
            </a:endParaRPr>
          </a:p>
          <a:p>
            <a:pPr algn="ctr"/>
            <a:endParaRPr lang="es-PR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533400" y="4513174"/>
            <a:ext cx="1045234" cy="814182"/>
          </a:xfrm>
          <a:prstGeom prst="roundRect">
            <a:avLst>
              <a:gd name="adj" fmla="val 10000"/>
            </a:avLst>
          </a:prstGeom>
          <a:blipFill rotWithShape="1">
            <a:blip r:embed="rId4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Rounded Rectangle 12"/>
          <p:cNvSpPr/>
          <p:nvPr/>
        </p:nvSpPr>
        <p:spPr>
          <a:xfrm>
            <a:off x="3429000" y="4554351"/>
            <a:ext cx="914400" cy="755356"/>
          </a:xfrm>
          <a:prstGeom prst="roundRect">
            <a:avLst>
              <a:gd name="adj" fmla="val 10000"/>
            </a:avLst>
          </a:prstGeom>
          <a:blipFill rotWithShape="1">
            <a:blip r:embed="rId5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9" name="Picture 8" descr="C:\Users\DEHOYO~1.MOR\AppData\Local\Temp\Rar$DR08.890\IC_3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325" y="4547831"/>
            <a:ext cx="1130730" cy="873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576681"/>
            <a:ext cx="1726204" cy="84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298" y="4437170"/>
            <a:ext cx="2351604" cy="966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www.piloto151.com/wp-content/uploads/2013/06/pilotoLogo-300x2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5501728"/>
            <a:ext cx="1371601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bexternal-a.akamaihd.net/safe_image.php?d=AQAJbpk2zAhwcbS9&amp;w=470&amp;h=265&amp;url=http%3A%2F%2Fimage.issuu.com%2F141119164718-beb5a8a74b0bfa16ef3619a459279843%2Fjpg%2Fpage_1.jpg&amp;cfs=1&amp;upscale=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5526817"/>
            <a:ext cx="1600200" cy="89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1524000"/>
            <a:ext cx="4065587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http://noticias.universia.pr/pr/images/migracion/132x228/c/co/conferencia-influenza.jpg">
            <a:hlinkClick r:id="rId3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4477003"/>
            <a:ext cx="1752600" cy="101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68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PR" dirty="0" smtClean="0"/>
              <a:t>The opportunity…to </a:t>
            </a:r>
            <a:r>
              <a:rPr lang="es-PR" dirty="0" err="1" smtClean="0"/>
              <a:t>start</a:t>
            </a:r>
            <a:r>
              <a:rPr lang="es-PR" dirty="0" smtClean="0"/>
              <a:t> and </a:t>
            </a:r>
            <a:r>
              <a:rPr lang="es-PR" dirty="0" err="1" smtClean="0"/>
              <a:t>get</a:t>
            </a:r>
            <a:r>
              <a:rPr lang="es-PR" dirty="0" smtClean="0"/>
              <a:t> </a:t>
            </a:r>
            <a:r>
              <a:rPr lang="es-PR" dirty="0" err="1" smtClean="0"/>
              <a:t>things</a:t>
            </a:r>
            <a:r>
              <a:rPr lang="es-PR" dirty="0" smtClean="0"/>
              <a:t> done </a:t>
            </a:r>
            <a:r>
              <a:rPr lang="es-PR" dirty="0" err="1" smtClean="0"/>
              <a:t>is</a:t>
            </a:r>
            <a:r>
              <a:rPr lang="es-PR" dirty="0" smtClean="0"/>
              <a:t> </a:t>
            </a:r>
            <a:r>
              <a:rPr lang="es-PR" dirty="0" err="1" smtClean="0"/>
              <a:t>now</a:t>
            </a:r>
            <a:r>
              <a:rPr lang="es-PR" dirty="0" smtClean="0"/>
              <a:t>….</a:t>
            </a:r>
            <a:endParaRPr lang="es-PR" dirty="0"/>
          </a:p>
        </p:txBody>
      </p:sp>
      <p:pic>
        <p:nvPicPr>
          <p:cNvPr id="6" name="Picture 2" descr="C:\Users\vega.jose\Downloads\photo 1 (4)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99" y="2250983"/>
            <a:ext cx="2961151" cy="222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vega.jose\Downloads\photo 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250983"/>
            <a:ext cx="3429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vega.jose\Downloads\photo 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886200"/>
            <a:ext cx="3340100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" y="4822733"/>
            <a:ext cx="27462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Prime space available 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 at the Centro de </a:t>
            </a:r>
          </a:p>
          <a:p>
            <a:r>
              <a:rPr lang="en-US" b="1" dirty="0" err="1" smtClean="0">
                <a:solidFill>
                  <a:srgbClr val="FF0000"/>
                </a:solidFill>
              </a:rPr>
              <a:t>Estudiantes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87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ga.jose\Downloads\photo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29000"/>
            <a:ext cx="42672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vega.jose\Downloads\photo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685800"/>
            <a:ext cx="406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80098" y="4996873"/>
            <a:ext cx="3727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Next to </a:t>
            </a:r>
            <a:r>
              <a:rPr lang="en-US" b="1" dirty="0" err="1" smtClean="0">
                <a:solidFill>
                  <a:srgbClr val="FF0000"/>
                </a:solidFill>
              </a:rPr>
              <a:t>Cooperativa</a:t>
            </a:r>
            <a:r>
              <a:rPr lang="en-US" b="1" dirty="0" smtClean="0">
                <a:solidFill>
                  <a:srgbClr val="FF0000"/>
                </a:solidFill>
              </a:rPr>
              <a:t> La </a:t>
            </a:r>
            <a:r>
              <a:rPr lang="en-US" b="1" dirty="0" err="1" smtClean="0">
                <a:solidFill>
                  <a:srgbClr val="FF0000"/>
                </a:solidFill>
              </a:rPr>
              <a:t>Primera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0" y="1600200"/>
            <a:ext cx="35686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A few steps from La Cueva de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Tarzan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5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609600"/>
            <a:ext cx="7024744" cy="1143000"/>
          </a:xfrm>
        </p:spPr>
        <p:txBody>
          <a:bodyPr/>
          <a:lstStyle/>
          <a:p>
            <a:r>
              <a:rPr lang="es-PR" dirty="0" smtClean="0"/>
              <a:t>The </a:t>
            </a:r>
            <a:r>
              <a:rPr lang="es-PR" dirty="0" err="1"/>
              <a:t>V</a:t>
            </a:r>
            <a:r>
              <a:rPr lang="es-PR" dirty="0" err="1" smtClean="0"/>
              <a:t>ision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7772400" cy="3810000"/>
          </a:xfrm>
        </p:spPr>
        <p:txBody>
          <a:bodyPr>
            <a:noAutofit/>
          </a:bodyPr>
          <a:lstStyle/>
          <a:p>
            <a:pPr marL="68580" indent="0" algn="just">
              <a:buNone/>
            </a:pPr>
            <a:endParaRPr lang="es-PR" sz="2800" b="1" dirty="0" smtClean="0"/>
          </a:p>
          <a:p>
            <a:pPr marL="68580" indent="0" algn="just">
              <a:buNone/>
            </a:pPr>
            <a:r>
              <a:rPr lang="es-PR" sz="2800" b="1" dirty="0" err="1" smtClean="0"/>
              <a:t>Create</a:t>
            </a:r>
            <a:r>
              <a:rPr lang="es-PR" sz="2800" b="1" dirty="0" smtClean="0"/>
              <a:t> </a:t>
            </a:r>
            <a:r>
              <a:rPr lang="es-PR" sz="2800" b="1" dirty="0" err="1" smtClean="0"/>
              <a:t>an</a:t>
            </a:r>
            <a:r>
              <a:rPr lang="es-PR" sz="2800" b="1" dirty="0" smtClean="0"/>
              <a:t> </a:t>
            </a:r>
            <a:r>
              <a:rPr lang="es-PR" sz="2800" b="1" dirty="0" err="1" smtClean="0"/>
              <a:t>INTERdisciplinary</a:t>
            </a:r>
            <a:r>
              <a:rPr lang="es-PR" sz="2800" b="1" dirty="0" smtClean="0"/>
              <a:t> free and  </a:t>
            </a:r>
            <a:r>
              <a:rPr lang="es-PR" sz="2800" b="1" dirty="0" err="1" smtClean="0"/>
              <a:t>mind</a:t>
            </a:r>
            <a:r>
              <a:rPr lang="es-PR" sz="2800" b="1" dirty="0" smtClean="0"/>
              <a:t> </a:t>
            </a:r>
            <a:r>
              <a:rPr lang="es-PR" sz="2800" b="1" dirty="0" err="1" smtClean="0"/>
              <a:t>stimulating</a:t>
            </a:r>
            <a:r>
              <a:rPr lang="es-PR" sz="2800" b="1" dirty="0" smtClean="0"/>
              <a:t> </a:t>
            </a:r>
            <a:r>
              <a:rPr lang="es-PR" sz="2800" b="1" dirty="0" err="1" smtClean="0"/>
              <a:t>space</a:t>
            </a:r>
            <a:r>
              <a:rPr lang="es-PR" sz="2800" b="1" dirty="0" smtClean="0"/>
              <a:t>  </a:t>
            </a:r>
            <a:r>
              <a:rPr lang="es-PR" sz="2800" b="1" dirty="0" err="1" smtClean="0"/>
              <a:t>where</a:t>
            </a:r>
            <a:r>
              <a:rPr lang="es-PR" sz="2800" b="1" dirty="0" smtClean="0"/>
              <a:t> </a:t>
            </a:r>
            <a:r>
              <a:rPr lang="es-PR" sz="2800" b="1" dirty="0" err="1"/>
              <a:t>H</a:t>
            </a:r>
            <a:r>
              <a:rPr lang="es-PR" sz="2800" b="1" dirty="0" err="1" smtClean="0"/>
              <a:t>yspters</a:t>
            </a:r>
            <a:r>
              <a:rPr lang="es-PR" sz="2800" b="1" dirty="0" smtClean="0"/>
              <a:t>, Hackers and </a:t>
            </a:r>
            <a:r>
              <a:rPr lang="es-PR" sz="2800" b="1" dirty="0" err="1"/>
              <a:t>H</a:t>
            </a:r>
            <a:r>
              <a:rPr lang="es-PR" sz="2800" b="1" dirty="0" err="1" smtClean="0"/>
              <a:t>ustlers</a:t>
            </a:r>
            <a:r>
              <a:rPr lang="es-PR" sz="2800" b="1" dirty="0" smtClean="0"/>
              <a:t> </a:t>
            </a:r>
            <a:r>
              <a:rPr lang="es-PR" sz="2800" b="1" dirty="0" err="1" smtClean="0"/>
              <a:t>meet</a:t>
            </a:r>
            <a:r>
              <a:rPr lang="es-PR" sz="2800" b="1" dirty="0" smtClean="0"/>
              <a:t> and </a:t>
            </a:r>
            <a:r>
              <a:rPr lang="es-PR" sz="2800" b="1" dirty="0" err="1" smtClean="0"/>
              <a:t>work</a:t>
            </a:r>
            <a:r>
              <a:rPr lang="es-PR" sz="2800" b="1" dirty="0" smtClean="0"/>
              <a:t>  in </a:t>
            </a:r>
            <a:r>
              <a:rPr lang="es-PR" sz="2800" b="1" dirty="0" err="1" smtClean="0"/>
              <a:t>teams</a:t>
            </a:r>
            <a:r>
              <a:rPr lang="es-PR" sz="2800" b="1" dirty="0" smtClean="0"/>
              <a:t>  to  </a:t>
            </a:r>
            <a:r>
              <a:rPr lang="es-PR" sz="2800" b="1" dirty="0" err="1" smtClean="0"/>
              <a:t>develop</a:t>
            </a:r>
            <a:r>
              <a:rPr lang="es-PR" sz="2800" b="1" dirty="0" smtClean="0"/>
              <a:t>, </a:t>
            </a:r>
            <a:r>
              <a:rPr lang="es-PR" sz="2800" b="1" dirty="0" err="1" smtClean="0"/>
              <a:t>validate</a:t>
            </a:r>
            <a:r>
              <a:rPr lang="es-PR" sz="2800" b="1" dirty="0" smtClean="0"/>
              <a:t> and  </a:t>
            </a:r>
            <a:r>
              <a:rPr lang="es-PR" sz="2800" b="1" dirty="0" err="1" smtClean="0"/>
              <a:t>grow</a:t>
            </a:r>
            <a:r>
              <a:rPr lang="es-PR" sz="2800" b="1" dirty="0" smtClean="0"/>
              <a:t> </a:t>
            </a:r>
            <a:r>
              <a:rPr lang="es-P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IDEAS</a:t>
            </a:r>
            <a:r>
              <a:rPr lang="es-PR" sz="2800" b="1" dirty="0" smtClean="0"/>
              <a:t> </a:t>
            </a:r>
            <a:r>
              <a:rPr lang="es-PR" sz="2800" b="1" dirty="0" err="1" smtClean="0"/>
              <a:t>for</a:t>
            </a:r>
            <a:r>
              <a:rPr lang="es-PR" sz="2800" b="1" dirty="0" smtClean="0"/>
              <a:t> new </a:t>
            </a:r>
            <a:r>
              <a:rPr lang="es-PR" sz="2800" b="1" dirty="0" err="1" smtClean="0"/>
              <a:t>products</a:t>
            </a:r>
            <a:r>
              <a:rPr lang="es-PR" sz="2800" b="1" dirty="0" smtClean="0"/>
              <a:t> and </a:t>
            </a:r>
            <a:r>
              <a:rPr lang="es-PR" sz="2800" b="1" dirty="0" err="1" smtClean="0"/>
              <a:t>services</a:t>
            </a:r>
            <a:r>
              <a:rPr lang="es-PR" sz="2800" b="1" dirty="0" smtClean="0"/>
              <a:t> to </a:t>
            </a:r>
            <a:r>
              <a:rPr lang="es-PR" sz="2800" b="1" dirty="0" err="1" smtClean="0"/>
              <a:t>reach</a:t>
            </a:r>
            <a:r>
              <a:rPr lang="es-PR" sz="2800" b="1" dirty="0" smtClean="0"/>
              <a:t> the  Marketplace. </a:t>
            </a:r>
            <a:endParaRPr lang="es-PR" sz="2800" b="1" dirty="0"/>
          </a:p>
        </p:txBody>
      </p:sp>
    </p:spTree>
    <p:extLst>
      <p:ext uri="{BB962C8B-B14F-4D97-AF65-F5344CB8AC3E}">
        <p14:creationId xmlns:p14="http://schemas.microsoft.com/office/powerpoint/2010/main" val="420717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Shape 1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576" y="1259799"/>
            <a:ext cx="3009974" cy="199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Shape 1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15000" y="1407905"/>
            <a:ext cx="3009974" cy="1610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Shape 1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7176" y="4449500"/>
            <a:ext cx="3009974" cy="2257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Shape 1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69241" y="4953000"/>
            <a:ext cx="3455733" cy="1610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Shape 1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124200" y="2961960"/>
            <a:ext cx="3084375" cy="231327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609600" y="533400"/>
            <a:ext cx="3648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R" sz="2800" b="1" dirty="0" err="1" smtClean="0">
                <a:solidFill>
                  <a:srgbClr val="FF0000"/>
                </a:solidFill>
              </a:rPr>
              <a:t>What</a:t>
            </a:r>
            <a:r>
              <a:rPr lang="es-PR" sz="2800" b="1" dirty="0" smtClean="0">
                <a:solidFill>
                  <a:srgbClr val="FF0000"/>
                </a:solidFill>
              </a:rPr>
              <a:t> </a:t>
            </a:r>
            <a:r>
              <a:rPr lang="es-PR" sz="2800" b="1" dirty="0" err="1" smtClean="0">
                <a:solidFill>
                  <a:srgbClr val="FF0000"/>
                </a:solidFill>
              </a:rPr>
              <a:t>it</a:t>
            </a:r>
            <a:r>
              <a:rPr lang="es-PR" sz="2800" b="1" dirty="0" smtClean="0">
                <a:solidFill>
                  <a:srgbClr val="FF0000"/>
                </a:solidFill>
              </a:rPr>
              <a:t> </a:t>
            </a:r>
            <a:r>
              <a:rPr lang="es-PR" sz="2800" b="1" dirty="0" err="1" smtClean="0">
                <a:solidFill>
                  <a:srgbClr val="FF0000"/>
                </a:solidFill>
              </a:rPr>
              <a:t>could</a:t>
            </a:r>
            <a:r>
              <a:rPr lang="es-PR" sz="2800" b="1" dirty="0" smtClean="0">
                <a:solidFill>
                  <a:srgbClr val="FF0000"/>
                </a:solidFill>
              </a:rPr>
              <a:t> be…..</a:t>
            </a:r>
            <a:endParaRPr lang="es-P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003967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7024744" cy="1143000"/>
          </a:xfrm>
        </p:spPr>
        <p:txBody>
          <a:bodyPr>
            <a:normAutofit/>
          </a:bodyPr>
          <a:lstStyle/>
          <a:p>
            <a:r>
              <a:rPr lang="es-PR" dirty="0" err="1" smtClean="0"/>
              <a:t>Facts</a:t>
            </a:r>
            <a:r>
              <a:rPr lang="es-PR" dirty="0" smtClean="0"/>
              <a:t> &amp; </a:t>
            </a:r>
            <a:r>
              <a:rPr lang="es-PR" dirty="0" err="1" smtClean="0"/>
              <a:t>guiding</a:t>
            </a:r>
            <a:r>
              <a:rPr lang="es-PR" dirty="0" smtClean="0"/>
              <a:t> </a:t>
            </a:r>
            <a:r>
              <a:rPr lang="es-PR" dirty="0" err="1" smtClean="0"/>
              <a:t>principles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305800" cy="4156229"/>
          </a:xfrm>
        </p:spPr>
        <p:txBody>
          <a:bodyPr>
            <a:normAutofit/>
          </a:bodyPr>
          <a:lstStyle/>
          <a:p>
            <a:r>
              <a:rPr lang="es-PR" b="1" dirty="0" err="1" smtClean="0">
                <a:solidFill>
                  <a:schemeClr val="tx1"/>
                </a:solidFill>
              </a:rPr>
              <a:t>An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entrepreneur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is</a:t>
            </a:r>
            <a:r>
              <a:rPr lang="es-PR" b="1" dirty="0" smtClean="0">
                <a:solidFill>
                  <a:schemeClr val="tx1"/>
                </a:solidFill>
              </a:rPr>
              <a:t> a </a:t>
            </a:r>
            <a:r>
              <a:rPr lang="es-PR" b="1" dirty="0" err="1" smtClean="0">
                <a:solidFill>
                  <a:schemeClr val="tx1"/>
                </a:solidFill>
              </a:rPr>
              <a:t>person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that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takes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advantage</a:t>
            </a:r>
            <a:r>
              <a:rPr lang="es-PR" b="1" dirty="0" smtClean="0">
                <a:solidFill>
                  <a:schemeClr val="tx1"/>
                </a:solidFill>
              </a:rPr>
              <a:t> of </a:t>
            </a:r>
            <a:r>
              <a:rPr lang="es-PR" b="1" dirty="0" err="1" smtClean="0">
                <a:solidFill>
                  <a:schemeClr val="tx1"/>
                </a:solidFill>
              </a:rPr>
              <a:t>opportunities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regardless</a:t>
            </a:r>
            <a:r>
              <a:rPr lang="es-PR" b="1" dirty="0" smtClean="0">
                <a:solidFill>
                  <a:schemeClr val="tx1"/>
                </a:solidFill>
              </a:rPr>
              <a:t> of </a:t>
            </a:r>
            <a:r>
              <a:rPr lang="es-PR" b="1" dirty="0" err="1" smtClean="0">
                <a:solidFill>
                  <a:schemeClr val="tx1"/>
                </a:solidFill>
              </a:rPr>
              <a:t>resources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under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his</a:t>
            </a:r>
            <a:r>
              <a:rPr lang="es-PR" b="1" dirty="0" smtClean="0">
                <a:solidFill>
                  <a:schemeClr val="tx1"/>
                </a:solidFill>
              </a:rPr>
              <a:t>/</a:t>
            </a:r>
            <a:r>
              <a:rPr lang="es-PR" b="1" dirty="0" err="1" smtClean="0">
                <a:solidFill>
                  <a:schemeClr val="tx1"/>
                </a:solidFill>
              </a:rPr>
              <a:t>her</a:t>
            </a:r>
            <a:r>
              <a:rPr lang="es-PR" b="1" dirty="0" smtClean="0">
                <a:solidFill>
                  <a:schemeClr val="tx1"/>
                </a:solidFill>
              </a:rPr>
              <a:t> control.</a:t>
            </a:r>
          </a:p>
          <a:p>
            <a:r>
              <a:rPr lang="es-PR" b="1" dirty="0" smtClean="0">
                <a:solidFill>
                  <a:schemeClr val="tx1"/>
                </a:solidFill>
              </a:rPr>
              <a:t>A </a:t>
            </a:r>
            <a:r>
              <a:rPr lang="es-PR" b="1" dirty="0" err="1" smtClean="0">
                <a:solidFill>
                  <a:schemeClr val="tx1"/>
                </a:solidFill>
              </a:rPr>
              <a:t>business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venture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is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an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interdisicplinary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team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effort</a:t>
            </a:r>
            <a:r>
              <a:rPr lang="es-PR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es-PR" b="1" dirty="0" err="1" smtClean="0">
                <a:solidFill>
                  <a:schemeClr val="tx1"/>
                </a:solidFill>
              </a:rPr>
              <a:t>You</a:t>
            </a:r>
            <a:r>
              <a:rPr lang="es-PR" b="1" dirty="0" smtClean="0">
                <a:solidFill>
                  <a:schemeClr val="tx1"/>
                </a:solidFill>
              </a:rPr>
              <a:t> can </a:t>
            </a:r>
            <a:r>
              <a:rPr lang="es-PR" b="1" dirty="0" err="1" smtClean="0">
                <a:solidFill>
                  <a:schemeClr val="tx1"/>
                </a:solidFill>
              </a:rPr>
              <a:t>create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wealth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 err="1" smtClean="0">
                <a:solidFill>
                  <a:schemeClr val="tx1"/>
                </a:solidFill>
              </a:rPr>
              <a:t>while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simultaneously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 err="1" smtClean="0">
                <a:solidFill>
                  <a:schemeClr val="tx1"/>
                </a:solidFill>
              </a:rPr>
              <a:t>advancing</a:t>
            </a:r>
            <a:r>
              <a:rPr lang="es-PR" b="1" dirty="0" smtClean="0">
                <a:solidFill>
                  <a:schemeClr val="tx1"/>
                </a:solidFill>
              </a:rPr>
              <a:t> the </a:t>
            </a:r>
            <a:r>
              <a:rPr lang="es-PR" b="1" dirty="0" err="1" smtClean="0">
                <a:solidFill>
                  <a:schemeClr val="tx1"/>
                </a:solidFill>
              </a:rPr>
              <a:t>common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good</a:t>
            </a:r>
            <a:r>
              <a:rPr lang="es-PR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es-PR" b="1" dirty="0" err="1" smtClean="0">
                <a:solidFill>
                  <a:schemeClr val="tx1"/>
                </a:solidFill>
              </a:rPr>
              <a:t>Innovation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is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driven</a:t>
            </a:r>
            <a:r>
              <a:rPr lang="es-PR" b="1" dirty="0" smtClean="0">
                <a:solidFill>
                  <a:schemeClr val="tx1"/>
                </a:solidFill>
              </a:rPr>
              <a:t> by </a:t>
            </a:r>
            <a:r>
              <a:rPr lang="es-PR" b="1" dirty="0" err="1" smtClean="0">
                <a:solidFill>
                  <a:schemeClr val="tx1"/>
                </a:solidFill>
              </a:rPr>
              <a:t>universities</a:t>
            </a:r>
            <a:r>
              <a:rPr lang="es-PR" b="1" dirty="0" smtClean="0">
                <a:solidFill>
                  <a:schemeClr val="tx1"/>
                </a:solidFill>
              </a:rPr>
              <a:t> as  intelectual </a:t>
            </a:r>
            <a:r>
              <a:rPr lang="es-PR" b="1" dirty="0" err="1" smtClean="0">
                <a:solidFill>
                  <a:schemeClr val="tx1"/>
                </a:solidFill>
              </a:rPr>
              <a:t>catalysts</a:t>
            </a:r>
            <a:r>
              <a:rPr lang="es-PR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es-PR" b="1" dirty="0" smtClean="0">
                <a:solidFill>
                  <a:schemeClr val="tx1"/>
                </a:solidFill>
              </a:rPr>
              <a:t>UPRM </a:t>
            </a:r>
            <a:r>
              <a:rPr lang="es-PR" b="1" dirty="0" err="1" smtClean="0">
                <a:solidFill>
                  <a:schemeClr val="tx1"/>
                </a:solidFill>
              </a:rPr>
              <a:t>students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represent</a:t>
            </a:r>
            <a:r>
              <a:rPr lang="es-PR" b="1" dirty="0" smtClean="0">
                <a:solidFill>
                  <a:schemeClr val="tx1"/>
                </a:solidFill>
              </a:rPr>
              <a:t>  a </a:t>
            </a:r>
            <a:r>
              <a:rPr lang="es-PR" b="1" dirty="0" err="1" smtClean="0">
                <a:solidFill>
                  <a:schemeClr val="tx1"/>
                </a:solidFill>
              </a:rPr>
              <a:t>proven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 err="1" smtClean="0">
                <a:solidFill>
                  <a:schemeClr val="tx1"/>
                </a:solidFill>
              </a:rPr>
              <a:t>talent</a:t>
            </a:r>
            <a:r>
              <a:rPr lang="es-PR" b="1" dirty="0" smtClean="0">
                <a:solidFill>
                  <a:schemeClr val="tx1"/>
                </a:solidFill>
              </a:rPr>
              <a:t> pool </a:t>
            </a:r>
            <a:r>
              <a:rPr lang="es-PR" b="1" dirty="0" err="1" smtClean="0">
                <a:solidFill>
                  <a:schemeClr val="tx1"/>
                </a:solidFill>
              </a:rPr>
              <a:t>for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start</a:t>
            </a:r>
            <a:r>
              <a:rPr lang="es-PR" b="1" dirty="0" smtClean="0">
                <a:solidFill>
                  <a:schemeClr val="tx1"/>
                </a:solidFill>
              </a:rPr>
              <a:t> ups  </a:t>
            </a:r>
            <a:r>
              <a:rPr lang="es-PR" b="1" dirty="0" err="1" smtClean="0">
                <a:solidFill>
                  <a:schemeClr val="tx1"/>
                </a:solidFill>
              </a:rPr>
              <a:t>ventures</a:t>
            </a:r>
            <a:r>
              <a:rPr lang="es-PR" b="1" dirty="0" smtClean="0">
                <a:solidFill>
                  <a:schemeClr val="tx1"/>
                </a:solidFill>
              </a:rPr>
              <a:t> in Puerto Rico.</a:t>
            </a:r>
          </a:p>
          <a:p>
            <a:endParaRPr lang="es-PR" dirty="0"/>
          </a:p>
        </p:txBody>
      </p:sp>
    </p:spTree>
    <p:extLst>
      <p:ext uri="{BB962C8B-B14F-4D97-AF65-F5344CB8AC3E}">
        <p14:creationId xmlns:p14="http://schemas.microsoft.com/office/powerpoint/2010/main" val="263015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024744" cy="1143000"/>
          </a:xfrm>
        </p:spPr>
        <p:txBody>
          <a:bodyPr/>
          <a:lstStyle/>
          <a:p>
            <a:r>
              <a:rPr lang="es-PR" dirty="0" smtClean="0"/>
              <a:t>The </a:t>
            </a:r>
            <a:r>
              <a:rPr lang="es-PR" dirty="0" err="1" smtClean="0"/>
              <a:t>challenge</a:t>
            </a:r>
            <a:r>
              <a:rPr lang="es-PR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7848600" cy="4800600"/>
          </a:xfrm>
        </p:spPr>
        <p:txBody>
          <a:bodyPr>
            <a:normAutofit lnSpcReduction="10000"/>
          </a:bodyPr>
          <a:lstStyle/>
          <a:p>
            <a:r>
              <a:rPr lang="es-PR" b="1" dirty="0" smtClean="0">
                <a:solidFill>
                  <a:schemeClr val="tx1"/>
                </a:solidFill>
              </a:rPr>
              <a:t>A </a:t>
            </a:r>
            <a:r>
              <a:rPr lang="es-PR" b="1" dirty="0" err="1" smtClean="0">
                <a:solidFill>
                  <a:schemeClr val="tx1"/>
                </a:solidFill>
              </a:rPr>
              <a:t>proposal</a:t>
            </a:r>
            <a:r>
              <a:rPr lang="es-PR" b="1" dirty="0" smtClean="0">
                <a:solidFill>
                  <a:schemeClr val="tx1"/>
                </a:solidFill>
              </a:rPr>
              <a:t> of </a:t>
            </a:r>
            <a:r>
              <a:rPr lang="es-PR" b="1" dirty="0" err="1" smtClean="0">
                <a:solidFill>
                  <a:schemeClr val="tx1"/>
                </a:solidFill>
              </a:rPr>
              <a:t>your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team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 err="1" smtClean="0">
                <a:solidFill>
                  <a:schemeClr val="tx1"/>
                </a:solidFill>
              </a:rPr>
              <a:t>vision</a:t>
            </a:r>
            <a:r>
              <a:rPr lang="es-PR" b="1" dirty="0" smtClean="0">
                <a:solidFill>
                  <a:schemeClr val="tx1"/>
                </a:solidFill>
              </a:rPr>
              <a:t> to </a:t>
            </a:r>
            <a:r>
              <a:rPr lang="es-PR" b="1" dirty="0" err="1" smtClean="0">
                <a:solidFill>
                  <a:schemeClr val="tx1"/>
                </a:solidFill>
              </a:rPr>
              <a:t>develop</a:t>
            </a:r>
            <a:r>
              <a:rPr lang="es-PR" b="1" dirty="0" smtClean="0">
                <a:solidFill>
                  <a:schemeClr val="tx1"/>
                </a:solidFill>
              </a:rPr>
              <a:t>  the </a:t>
            </a:r>
            <a:r>
              <a:rPr lang="es-PR" b="1" dirty="0" err="1" smtClean="0">
                <a:solidFill>
                  <a:schemeClr val="tx1"/>
                </a:solidFill>
              </a:rPr>
              <a:t>makers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space</a:t>
            </a:r>
            <a:r>
              <a:rPr lang="es-PR" b="1" dirty="0" smtClean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es-PR" b="1" dirty="0" err="1">
                <a:solidFill>
                  <a:schemeClr val="tx1"/>
                </a:solidFill>
              </a:rPr>
              <a:t>Interdisciplinary</a:t>
            </a:r>
            <a:r>
              <a:rPr lang="es-PR" b="1" dirty="0">
                <a:solidFill>
                  <a:schemeClr val="tx1"/>
                </a:solidFill>
              </a:rPr>
              <a:t> </a:t>
            </a:r>
            <a:r>
              <a:rPr lang="es-PR" b="1" dirty="0" err="1">
                <a:solidFill>
                  <a:schemeClr val="tx1"/>
                </a:solidFill>
              </a:rPr>
              <a:t>teams</a:t>
            </a:r>
            <a:r>
              <a:rPr lang="es-PR" b="1" dirty="0">
                <a:solidFill>
                  <a:schemeClr val="tx1"/>
                </a:solidFill>
              </a:rPr>
              <a:t> of  </a:t>
            </a:r>
            <a:r>
              <a:rPr lang="es-PR" b="1" dirty="0" err="1">
                <a:solidFill>
                  <a:schemeClr val="tx1"/>
                </a:solidFill>
              </a:rPr>
              <a:t>minimum</a:t>
            </a:r>
            <a:r>
              <a:rPr lang="es-PR" b="1" dirty="0">
                <a:solidFill>
                  <a:schemeClr val="tx1"/>
                </a:solidFill>
              </a:rPr>
              <a:t> 4  </a:t>
            </a:r>
            <a:r>
              <a:rPr lang="es-PR" b="1" dirty="0" err="1" smtClean="0">
                <a:solidFill>
                  <a:schemeClr val="tx1"/>
                </a:solidFill>
              </a:rPr>
              <a:t>students</a:t>
            </a:r>
            <a:r>
              <a:rPr lang="es-PR" b="1" dirty="0" smtClean="0">
                <a:solidFill>
                  <a:schemeClr val="tx1"/>
                </a:solidFill>
              </a:rPr>
              <a:t> (</a:t>
            </a:r>
            <a:r>
              <a:rPr lang="es-PR" b="1" dirty="0" err="1" smtClean="0">
                <a:solidFill>
                  <a:schemeClr val="tx1"/>
                </a:solidFill>
              </a:rPr>
              <a:t>grads</a:t>
            </a:r>
            <a:r>
              <a:rPr lang="es-PR" b="1" dirty="0" smtClean="0">
                <a:solidFill>
                  <a:schemeClr val="tx1"/>
                </a:solidFill>
              </a:rPr>
              <a:t> and </a:t>
            </a:r>
            <a:r>
              <a:rPr lang="es-PR" b="1" dirty="0" err="1" smtClean="0">
                <a:solidFill>
                  <a:schemeClr val="tx1"/>
                </a:solidFill>
              </a:rPr>
              <a:t>undergrads</a:t>
            </a:r>
            <a:r>
              <a:rPr lang="es-PR" b="1" dirty="0" smtClean="0">
                <a:solidFill>
                  <a:schemeClr val="tx1"/>
                </a:solidFill>
              </a:rPr>
              <a:t>)  </a:t>
            </a:r>
            <a:r>
              <a:rPr lang="es-PR" b="1" dirty="0" err="1">
                <a:solidFill>
                  <a:schemeClr val="tx1"/>
                </a:solidFill>
              </a:rPr>
              <a:t>must</a:t>
            </a:r>
            <a:r>
              <a:rPr lang="es-PR" b="1" dirty="0">
                <a:solidFill>
                  <a:schemeClr val="tx1"/>
                </a:solidFill>
              </a:rPr>
              <a:t> </a:t>
            </a:r>
            <a:r>
              <a:rPr lang="es-PR" b="1" dirty="0" err="1">
                <a:solidFill>
                  <a:schemeClr val="tx1"/>
                </a:solidFill>
              </a:rPr>
              <a:t>submit</a:t>
            </a:r>
            <a:r>
              <a:rPr lang="es-PR" b="1" dirty="0">
                <a:solidFill>
                  <a:schemeClr val="tx1"/>
                </a:solidFill>
              </a:rPr>
              <a:t> a 2-3 minute video </a:t>
            </a:r>
            <a:r>
              <a:rPr lang="es-PR" b="1" dirty="0" err="1" smtClean="0">
                <a:solidFill>
                  <a:schemeClr val="tx1"/>
                </a:solidFill>
              </a:rPr>
              <a:t>for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evaluation</a:t>
            </a:r>
            <a:r>
              <a:rPr lang="es-PR" b="1" dirty="0" smtClean="0">
                <a:solidFill>
                  <a:schemeClr val="tx1"/>
                </a:solidFill>
              </a:rPr>
              <a:t>  by  a panel of </a:t>
            </a:r>
            <a:r>
              <a:rPr lang="es-PR" b="1" dirty="0" err="1" smtClean="0">
                <a:solidFill>
                  <a:schemeClr val="tx1"/>
                </a:solidFill>
              </a:rPr>
              <a:t>judges</a:t>
            </a:r>
            <a:r>
              <a:rPr lang="es-PR" b="1" dirty="0" smtClean="0">
                <a:solidFill>
                  <a:schemeClr val="tx1"/>
                </a:solidFill>
              </a:rPr>
              <a:t> in a semifinal round.</a:t>
            </a:r>
          </a:p>
          <a:p>
            <a:pPr lvl="1"/>
            <a:endParaRPr lang="es-PR" b="1" dirty="0">
              <a:solidFill>
                <a:schemeClr val="tx1"/>
              </a:solidFill>
            </a:endParaRPr>
          </a:p>
          <a:p>
            <a:pPr lvl="1"/>
            <a:r>
              <a:rPr lang="es-PR" b="1" dirty="0" err="1" smtClean="0">
                <a:solidFill>
                  <a:schemeClr val="tx1"/>
                </a:solidFill>
              </a:rPr>
              <a:t>Finalists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will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make</a:t>
            </a:r>
            <a:r>
              <a:rPr lang="es-PR" b="1" dirty="0" smtClean="0">
                <a:solidFill>
                  <a:schemeClr val="tx1"/>
                </a:solidFill>
              </a:rPr>
              <a:t>  a pitch  of up to 5 minutes  to </a:t>
            </a:r>
            <a:r>
              <a:rPr lang="es-PR" b="1" dirty="0" err="1" smtClean="0">
                <a:solidFill>
                  <a:schemeClr val="tx1"/>
                </a:solidFill>
              </a:rPr>
              <a:t>experts</a:t>
            </a:r>
            <a:r>
              <a:rPr lang="es-PR" b="1" dirty="0" smtClean="0">
                <a:solidFill>
                  <a:schemeClr val="tx1"/>
                </a:solidFill>
              </a:rPr>
              <a:t>  and  </a:t>
            </a:r>
            <a:r>
              <a:rPr lang="es-PR" b="1" dirty="0" err="1" smtClean="0">
                <a:solidFill>
                  <a:schemeClr val="tx1"/>
                </a:solidFill>
              </a:rPr>
              <a:t>submit</a:t>
            </a:r>
            <a:r>
              <a:rPr lang="es-PR" b="1" dirty="0" smtClean="0">
                <a:solidFill>
                  <a:schemeClr val="tx1"/>
                </a:solidFill>
              </a:rPr>
              <a:t> a </a:t>
            </a:r>
            <a:r>
              <a:rPr lang="es-PR" b="1" dirty="0" err="1" smtClean="0">
                <a:solidFill>
                  <a:schemeClr val="tx1"/>
                </a:solidFill>
              </a:rPr>
              <a:t>proposal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 err="1" smtClean="0">
                <a:solidFill>
                  <a:schemeClr val="tx1"/>
                </a:solidFill>
              </a:rPr>
              <a:t>brief</a:t>
            </a:r>
            <a:r>
              <a:rPr lang="es-PR" b="1" dirty="0" smtClean="0">
                <a:solidFill>
                  <a:schemeClr val="tx1"/>
                </a:solidFill>
              </a:rPr>
              <a:t> in a final round. </a:t>
            </a:r>
            <a:r>
              <a:rPr lang="es-PR" b="1" dirty="0" err="1" smtClean="0">
                <a:solidFill>
                  <a:schemeClr val="tx1"/>
                </a:solidFill>
              </a:rPr>
              <a:t>Judges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decision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will</a:t>
            </a:r>
            <a:r>
              <a:rPr lang="es-PR" b="1" dirty="0" smtClean="0">
                <a:solidFill>
                  <a:schemeClr val="tx1"/>
                </a:solidFill>
              </a:rPr>
              <a:t> be final. </a:t>
            </a:r>
          </a:p>
          <a:p>
            <a:pPr marL="68580" indent="0">
              <a:buNone/>
            </a:pPr>
            <a:endParaRPr lang="es-PR" b="1" dirty="0" smtClean="0">
              <a:solidFill>
                <a:schemeClr val="tx1"/>
              </a:solidFill>
            </a:endParaRPr>
          </a:p>
          <a:p>
            <a:pPr marL="68580" indent="0">
              <a:buNone/>
            </a:pPr>
            <a:r>
              <a:rPr lang="es-PR" b="1" dirty="0" err="1" smtClean="0">
                <a:solidFill>
                  <a:srgbClr val="FF0000"/>
                </a:solidFill>
              </a:rPr>
              <a:t>Teams</a:t>
            </a:r>
            <a:r>
              <a:rPr lang="es-PR" b="1" dirty="0" smtClean="0">
                <a:solidFill>
                  <a:srgbClr val="FF0000"/>
                </a:solidFill>
              </a:rPr>
              <a:t>  </a:t>
            </a:r>
            <a:r>
              <a:rPr lang="es-PR" b="1" dirty="0" err="1" smtClean="0">
                <a:solidFill>
                  <a:srgbClr val="FF0000"/>
                </a:solidFill>
              </a:rPr>
              <a:t>must</a:t>
            </a:r>
            <a:r>
              <a:rPr lang="es-PR" b="1" dirty="0" smtClean="0">
                <a:solidFill>
                  <a:srgbClr val="FF0000"/>
                </a:solidFill>
              </a:rPr>
              <a:t> </a:t>
            </a:r>
            <a:r>
              <a:rPr lang="es-PR" b="1" dirty="0" err="1" smtClean="0">
                <a:solidFill>
                  <a:srgbClr val="FF0000"/>
                </a:solidFill>
              </a:rPr>
              <a:t>include</a:t>
            </a:r>
            <a:r>
              <a:rPr lang="es-PR" b="1" dirty="0" smtClean="0">
                <a:solidFill>
                  <a:srgbClr val="FF0000"/>
                </a:solidFill>
              </a:rPr>
              <a:t> </a:t>
            </a:r>
            <a:r>
              <a:rPr lang="es-PR" b="1" dirty="0" err="1" smtClean="0">
                <a:solidFill>
                  <a:srgbClr val="FF0000"/>
                </a:solidFill>
              </a:rPr>
              <a:t>students</a:t>
            </a:r>
            <a:r>
              <a:rPr lang="es-PR" b="1" dirty="0" smtClean="0">
                <a:solidFill>
                  <a:srgbClr val="FF0000"/>
                </a:solidFill>
              </a:rPr>
              <a:t> </a:t>
            </a:r>
            <a:r>
              <a:rPr lang="es-PR" b="1" dirty="0" err="1" smtClean="0">
                <a:solidFill>
                  <a:srgbClr val="FF0000"/>
                </a:solidFill>
              </a:rPr>
              <a:t>from</a:t>
            </a:r>
            <a:r>
              <a:rPr lang="es-PR" b="1" dirty="0" smtClean="0">
                <a:solidFill>
                  <a:srgbClr val="FF0000"/>
                </a:solidFill>
              </a:rPr>
              <a:t> at </a:t>
            </a:r>
            <a:r>
              <a:rPr lang="es-PR" b="1" dirty="0" err="1" smtClean="0">
                <a:solidFill>
                  <a:srgbClr val="FF0000"/>
                </a:solidFill>
              </a:rPr>
              <a:t>least</a:t>
            </a:r>
            <a:r>
              <a:rPr lang="es-PR" b="1" dirty="0" smtClean="0">
                <a:solidFill>
                  <a:srgbClr val="FF0000"/>
                </a:solidFill>
              </a:rPr>
              <a:t>  2 </a:t>
            </a:r>
            <a:r>
              <a:rPr lang="es-PR" b="1" dirty="0" err="1" smtClean="0">
                <a:solidFill>
                  <a:srgbClr val="FF0000"/>
                </a:solidFill>
              </a:rPr>
              <a:t>deanships</a:t>
            </a:r>
            <a:r>
              <a:rPr lang="es-PR" b="1" dirty="0" smtClean="0">
                <a:solidFill>
                  <a:srgbClr val="FF0000"/>
                </a:solidFill>
              </a:rPr>
              <a:t>  (decanatos)  and  3 disciplines. </a:t>
            </a:r>
            <a:endParaRPr lang="es-P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2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7024744" cy="1143000"/>
          </a:xfrm>
        </p:spPr>
        <p:txBody>
          <a:bodyPr>
            <a:normAutofit/>
          </a:bodyPr>
          <a:lstStyle/>
          <a:p>
            <a:r>
              <a:rPr lang="es-PR" dirty="0" smtClean="0"/>
              <a:t> </a:t>
            </a:r>
            <a:r>
              <a:rPr lang="es-PR" dirty="0" err="1" smtClean="0"/>
              <a:t>Judging</a:t>
            </a:r>
            <a:r>
              <a:rPr lang="es-PR" dirty="0" smtClean="0"/>
              <a:t> </a:t>
            </a:r>
            <a:r>
              <a:rPr lang="es-PR" dirty="0" err="1"/>
              <a:t>C</a:t>
            </a:r>
            <a:r>
              <a:rPr lang="es-PR" dirty="0" err="1" smtClean="0"/>
              <a:t>riteria</a:t>
            </a:r>
            <a:r>
              <a:rPr lang="es-PR" dirty="0" smtClean="0"/>
              <a:t> 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766" y="1828800"/>
            <a:ext cx="8071513" cy="4156229"/>
          </a:xfrm>
        </p:spPr>
        <p:txBody>
          <a:bodyPr>
            <a:normAutofit/>
          </a:bodyPr>
          <a:lstStyle/>
          <a:p>
            <a:r>
              <a:rPr lang="es-PR" b="1" dirty="0" err="1" smtClean="0">
                <a:solidFill>
                  <a:schemeClr val="tx1"/>
                </a:solidFill>
              </a:rPr>
              <a:t>Team</a:t>
            </a:r>
            <a:r>
              <a:rPr lang="es-PR" b="1" dirty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capabilities</a:t>
            </a:r>
            <a:endParaRPr lang="es-PR" b="1" dirty="0" smtClean="0">
              <a:solidFill>
                <a:schemeClr val="tx1"/>
              </a:solidFill>
            </a:endParaRPr>
          </a:p>
          <a:p>
            <a:r>
              <a:rPr lang="es-PR" b="1" dirty="0" err="1" smtClean="0">
                <a:solidFill>
                  <a:schemeClr val="tx1"/>
                </a:solidFill>
              </a:rPr>
              <a:t>Makers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space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design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vision</a:t>
            </a:r>
            <a:endParaRPr lang="es-PR" b="1" dirty="0" smtClean="0">
              <a:solidFill>
                <a:schemeClr val="tx1"/>
              </a:solidFill>
            </a:endParaRPr>
          </a:p>
          <a:p>
            <a:r>
              <a:rPr lang="es-PR" b="1" dirty="0" err="1" smtClean="0">
                <a:solidFill>
                  <a:schemeClr val="tx1"/>
                </a:solidFill>
              </a:rPr>
              <a:t>Makers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space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 err="1" smtClean="0">
                <a:solidFill>
                  <a:schemeClr val="tx1"/>
                </a:solidFill>
              </a:rPr>
              <a:t>program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 err="1" smtClean="0">
                <a:solidFill>
                  <a:schemeClr val="tx1"/>
                </a:solidFill>
              </a:rPr>
              <a:t>management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description</a:t>
            </a:r>
            <a:endParaRPr lang="es-PR" b="1" dirty="0" smtClean="0">
              <a:solidFill>
                <a:schemeClr val="tx1"/>
              </a:solidFill>
            </a:endParaRPr>
          </a:p>
          <a:p>
            <a:r>
              <a:rPr lang="es-PR" b="1" dirty="0" err="1" smtClean="0">
                <a:solidFill>
                  <a:schemeClr val="tx1"/>
                </a:solidFill>
              </a:rPr>
              <a:t>Strategies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for</a:t>
            </a:r>
            <a:r>
              <a:rPr lang="es-PR" b="1" dirty="0" smtClean="0">
                <a:solidFill>
                  <a:schemeClr val="tx1"/>
                </a:solidFill>
              </a:rPr>
              <a:t> campus </a:t>
            </a:r>
            <a:r>
              <a:rPr lang="es-PR" b="1" dirty="0" err="1" smtClean="0">
                <a:solidFill>
                  <a:schemeClr val="tx1"/>
                </a:solidFill>
              </a:rPr>
              <a:t>wide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student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engagement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</a:p>
          <a:p>
            <a:r>
              <a:rPr lang="es-PR" b="1" dirty="0" err="1" smtClean="0">
                <a:solidFill>
                  <a:schemeClr val="tx1"/>
                </a:solidFill>
              </a:rPr>
              <a:t>Sustainable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business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model</a:t>
            </a:r>
            <a:r>
              <a:rPr lang="es-PR" b="1" dirty="0" smtClean="0">
                <a:solidFill>
                  <a:schemeClr val="tx1"/>
                </a:solidFill>
              </a:rPr>
              <a:t>: in </a:t>
            </a:r>
            <a:r>
              <a:rPr lang="es-PR" b="1" dirty="0" err="1" smtClean="0">
                <a:solidFill>
                  <a:schemeClr val="tx1"/>
                </a:solidFill>
              </a:rPr>
              <a:t>philosophy</a:t>
            </a:r>
            <a:r>
              <a:rPr lang="es-PR" b="1" dirty="0" smtClean="0">
                <a:solidFill>
                  <a:schemeClr val="tx1"/>
                </a:solidFill>
              </a:rPr>
              <a:t>  and </a:t>
            </a:r>
            <a:r>
              <a:rPr lang="es-PR" b="1" dirty="0" err="1" smtClean="0">
                <a:solidFill>
                  <a:schemeClr val="tx1"/>
                </a:solidFill>
              </a:rPr>
              <a:t>financially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es-PR" b="1" dirty="0" err="1" smtClean="0">
                <a:solidFill>
                  <a:schemeClr val="tx1"/>
                </a:solidFill>
              </a:rPr>
              <a:t>Resources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contributed</a:t>
            </a:r>
            <a:r>
              <a:rPr lang="es-PR" b="1" dirty="0" smtClean="0">
                <a:solidFill>
                  <a:schemeClr val="tx1"/>
                </a:solidFill>
              </a:rPr>
              <a:t> by the </a:t>
            </a:r>
            <a:r>
              <a:rPr lang="es-PR" b="1" dirty="0" err="1" smtClean="0">
                <a:solidFill>
                  <a:schemeClr val="tx1"/>
                </a:solidFill>
              </a:rPr>
              <a:t>team</a:t>
            </a:r>
            <a:r>
              <a:rPr lang="es-PR" b="1" dirty="0" smtClean="0">
                <a:solidFill>
                  <a:schemeClr val="tx1"/>
                </a:solidFill>
              </a:rPr>
              <a:t>  to the </a:t>
            </a:r>
            <a:r>
              <a:rPr lang="es-PR" b="1" dirty="0" err="1" smtClean="0">
                <a:solidFill>
                  <a:schemeClr val="tx1"/>
                </a:solidFill>
              </a:rPr>
              <a:t>efforts</a:t>
            </a:r>
            <a:endParaRPr lang="es-PR" b="1" dirty="0" smtClean="0">
              <a:solidFill>
                <a:schemeClr val="tx1"/>
              </a:solidFill>
            </a:endParaRPr>
          </a:p>
          <a:p>
            <a:r>
              <a:rPr lang="es-PR" b="1" dirty="0" smtClean="0">
                <a:solidFill>
                  <a:schemeClr val="tx1"/>
                </a:solidFill>
              </a:rPr>
              <a:t>Time </a:t>
            </a:r>
            <a:r>
              <a:rPr lang="es-PR" b="1" dirty="0" err="1" smtClean="0">
                <a:solidFill>
                  <a:schemeClr val="tx1"/>
                </a:solidFill>
              </a:rPr>
              <a:t>table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for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implementation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beginning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on</a:t>
            </a:r>
            <a:r>
              <a:rPr lang="es-PR" b="1" dirty="0" smtClean="0">
                <a:solidFill>
                  <a:schemeClr val="tx1"/>
                </a:solidFill>
              </a:rPr>
              <a:t> the </a:t>
            </a:r>
            <a:r>
              <a:rPr lang="es-PR" b="1" dirty="0" err="1" smtClean="0">
                <a:solidFill>
                  <a:schemeClr val="tx1"/>
                </a:solidFill>
              </a:rPr>
              <a:t>summer</a:t>
            </a:r>
            <a:r>
              <a:rPr lang="es-PR" b="1" dirty="0" smtClean="0">
                <a:solidFill>
                  <a:schemeClr val="tx1"/>
                </a:solidFill>
              </a:rPr>
              <a:t> 2015 </a:t>
            </a:r>
          </a:p>
          <a:p>
            <a:endParaRPr lang="es-PR" dirty="0"/>
          </a:p>
        </p:txBody>
      </p:sp>
    </p:spTree>
    <p:extLst>
      <p:ext uri="{BB962C8B-B14F-4D97-AF65-F5344CB8AC3E}">
        <p14:creationId xmlns:p14="http://schemas.microsoft.com/office/powerpoint/2010/main" val="155121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024744" cy="1143000"/>
          </a:xfrm>
        </p:spPr>
        <p:txBody>
          <a:bodyPr/>
          <a:lstStyle/>
          <a:p>
            <a:r>
              <a:rPr lang="es-PR" dirty="0" smtClean="0"/>
              <a:t>What’s in it for the </a:t>
            </a:r>
            <a:r>
              <a:rPr lang="es-PR" dirty="0" err="1" smtClean="0"/>
              <a:t>winners</a:t>
            </a:r>
            <a:r>
              <a:rPr lang="es-PR" dirty="0" smtClean="0"/>
              <a:t>?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848600" cy="4038600"/>
          </a:xfrm>
        </p:spPr>
        <p:txBody>
          <a:bodyPr/>
          <a:lstStyle/>
          <a:p>
            <a:r>
              <a:rPr lang="es-PR" b="1" dirty="0" err="1" smtClean="0">
                <a:solidFill>
                  <a:schemeClr val="tx1"/>
                </a:solidFill>
              </a:rPr>
              <a:t>An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investment</a:t>
            </a:r>
            <a:r>
              <a:rPr lang="es-PR" b="1" dirty="0" smtClean="0">
                <a:solidFill>
                  <a:schemeClr val="tx1"/>
                </a:solidFill>
              </a:rPr>
              <a:t> of  </a:t>
            </a:r>
            <a:r>
              <a:rPr lang="es-PR" b="1" dirty="0" smtClean="0">
                <a:solidFill>
                  <a:srgbClr val="FF0000"/>
                </a:solidFill>
              </a:rPr>
              <a:t>$5,000 </a:t>
            </a:r>
            <a:r>
              <a:rPr lang="es-PR" b="1" dirty="0" err="1" smtClean="0">
                <a:solidFill>
                  <a:schemeClr val="tx1"/>
                </a:solidFill>
              </a:rPr>
              <a:t>for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starting</a:t>
            </a:r>
            <a:r>
              <a:rPr lang="es-PR" b="1" dirty="0">
                <a:solidFill>
                  <a:schemeClr val="tx1"/>
                </a:solidFill>
              </a:rPr>
              <a:t> </a:t>
            </a:r>
            <a:r>
              <a:rPr lang="es-PR" b="1" dirty="0" err="1">
                <a:solidFill>
                  <a:schemeClr val="tx1"/>
                </a:solidFill>
              </a:rPr>
              <a:t>right</a:t>
            </a:r>
            <a:r>
              <a:rPr lang="es-PR" b="1" dirty="0">
                <a:solidFill>
                  <a:schemeClr val="tx1"/>
                </a:solidFill>
              </a:rPr>
              <a:t> </a:t>
            </a:r>
            <a:r>
              <a:rPr lang="es-PR" b="1" dirty="0" err="1">
                <a:solidFill>
                  <a:schemeClr val="tx1"/>
                </a:solidFill>
              </a:rPr>
              <a:t>away</a:t>
            </a:r>
            <a:r>
              <a:rPr lang="es-PR" b="1" dirty="0">
                <a:solidFill>
                  <a:schemeClr val="tx1"/>
                </a:solidFill>
              </a:rPr>
              <a:t> the </a:t>
            </a:r>
            <a:r>
              <a:rPr lang="es-PR" b="1" dirty="0" err="1" smtClean="0">
                <a:solidFill>
                  <a:schemeClr val="tx1"/>
                </a:solidFill>
              </a:rPr>
              <a:t>implementation</a:t>
            </a:r>
            <a:r>
              <a:rPr lang="es-PR" b="1" dirty="0" smtClean="0">
                <a:solidFill>
                  <a:schemeClr val="tx1"/>
                </a:solidFill>
              </a:rPr>
              <a:t> of  </a:t>
            </a:r>
            <a:r>
              <a:rPr lang="es-PR" b="1" dirty="0" err="1" smtClean="0">
                <a:solidFill>
                  <a:schemeClr val="tx1"/>
                </a:solidFill>
              </a:rPr>
              <a:t>their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vision</a:t>
            </a:r>
            <a:r>
              <a:rPr lang="es-PR" b="1" dirty="0" smtClean="0">
                <a:solidFill>
                  <a:schemeClr val="tx1"/>
                </a:solidFill>
              </a:rPr>
              <a:t>. </a:t>
            </a:r>
          </a:p>
          <a:p>
            <a:pPr marL="68580" indent="0">
              <a:buNone/>
            </a:pPr>
            <a:endParaRPr lang="es-PR" b="1" dirty="0" smtClean="0">
              <a:solidFill>
                <a:schemeClr val="tx1"/>
              </a:solidFill>
            </a:endParaRPr>
          </a:p>
          <a:p>
            <a:r>
              <a:rPr lang="es-PR" b="1" dirty="0" smtClean="0">
                <a:solidFill>
                  <a:schemeClr val="tx1"/>
                </a:solidFill>
              </a:rPr>
              <a:t>Access to </a:t>
            </a:r>
            <a:r>
              <a:rPr lang="es-PR" b="1" dirty="0" err="1" smtClean="0">
                <a:solidFill>
                  <a:schemeClr val="tx1"/>
                </a:solidFill>
              </a:rPr>
              <a:t>assistance</a:t>
            </a:r>
            <a:r>
              <a:rPr lang="es-PR" b="1" dirty="0" smtClean="0">
                <a:solidFill>
                  <a:schemeClr val="tx1"/>
                </a:solidFill>
              </a:rPr>
              <a:t> and </a:t>
            </a:r>
            <a:r>
              <a:rPr lang="es-PR" b="1" dirty="0" err="1" smtClean="0">
                <a:solidFill>
                  <a:schemeClr val="tx1"/>
                </a:solidFill>
              </a:rPr>
              <a:t>collaboration</a:t>
            </a:r>
            <a:r>
              <a:rPr lang="es-PR" b="1" dirty="0" smtClean="0">
                <a:solidFill>
                  <a:schemeClr val="tx1"/>
                </a:solidFill>
              </a:rPr>
              <a:t> of </a:t>
            </a:r>
            <a:r>
              <a:rPr lang="es-PR" b="1" dirty="0" err="1" smtClean="0">
                <a:solidFill>
                  <a:schemeClr val="tx1"/>
                </a:solidFill>
              </a:rPr>
              <a:t>members</a:t>
            </a:r>
            <a:r>
              <a:rPr lang="es-PR" b="1" dirty="0" smtClean="0">
                <a:solidFill>
                  <a:schemeClr val="tx1"/>
                </a:solidFill>
              </a:rPr>
              <a:t> of the UPRM E-</a:t>
            </a:r>
            <a:r>
              <a:rPr lang="es-PR" b="1" dirty="0" err="1" smtClean="0">
                <a:solidFill>
                  <a:schemeClr val="tx1"/>
                </a:solidFill>
              </a:rPr>
              <a:t>ship</a:t>
            </a:r>
            <a:r>
              <a:rPr lang="es-PR" b="1" dirty="0" smtClean="0">
                <a:solidFill>
                  <a:schemeClr val="tx1"/>
                </a:solidFill>
              </a:rPr>
              <a:t>  </a:t>
            </a:r>
            <a:r>
              <a:rPr lang="es-PR" b="1" dirty="0">
                <a:solidFill>
                  <a:schemeClr val="tx1"/>
                </a:solidFill>
              </a:rPr>
              <a:t>N</a:t>
            </a:r>
            <a:r>
              <a:rPr lang="es-PR" b="1" dirty="0" smtClean="0">
                <a:solidFill>
                  <a:schemeClr val="tx1"/>
                </a:solidFill>
              </a:rPr>
              <a:t>etwork </a:t>
            </a:r>
            <a:r>
              <a:rPr lang="es-PR" b="1" dirty="0" err="1" smtClean="0">
                <a:solidFill>
                  <a:schemeClr val="tx1"/>
                </a:solidFill>
              </a:rPr>
              <a:t>for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 err="1" smtClean="0">
                <a:solidFill>
                  <a:schemeClr val="tx1"/>
                </a:solidFill>
              </a:rPr>
              <a:t>implementation</a:t>
            </a:r>
            <a:r>
              <a:rPr lang="es-PR" b="1" dirty="0" smtClean="0">
                <a:solidFill>
                  <a:schemeClr val="tx1"/>
                </a:solidFill>
              </a:rPr>
              <a:t>. </a:t>
            </a:r>
            <a:endParaRPr lang="es-P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024744" cy="1143000"/>
          </a:xfrm>
        </p:spPr>
        <p:txBody>
          <a:bodyPr/>
          <a:lstStyle/>
          <a:p>
            <a:r>
              <a:rPr lang="es-PR" dirty="0" err="1" smtClean="0"/>
              <a:t>Important</a:t>
            </a:r>
            <a:r>
              <a:rPr lang="es-PR" dirty="0" smtClean="0"/>
              <a:t> dates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305800" cy="4267200"/>
          </a:xfrm>
        </p:spPr>
        <p:txBody>
          <a:bodyPr/>
          <a:lstStyle/>
          <a:p>
            <a:r>
              <a:rPr lang="es-PR" dirty="0" err="1">
                <a:solidFill>
                  <a:schemeClr val="tx1"/>
                </a:solidFill>
              </a:rPr>
              <a:t>P</a:t>
            </a:r>
            <a:r>
              <a:rPr lang="es-PR" dirty="0" err="1" smtClean="0">
                <a:solidFill>
                  <a:schemeClr val="tx1"/>
                </a:solidFill>
              </a:rPr>
              <a:t>ublic</a:t>
            </a:r>
            <a:r>
              <a:rPr lang="es-PR" dirty="0" smtClean="0">
                <a:solidFill>
                  <a:schemeClr val="tx1"/>
                </a:solidFill>
              </a:rPr>
              <a:t> </a:t>
            </a:r>
            <a:r>
              <a:rPr lang="es-PR" dirty="0" err="1" smtClean="0">
                <a:solidFill>
                  <a:schemeClr val="tx1"/>
                </a:solidFill>
              </a:rPr>
              <a:t>announcement</a:t>
            </a:r>
            <a:r>
              <a:rPr lang="es-PR" dirty="0" smtClean="0">
                <a:solidFill>
                  <a:schemeClr val="tx1"/>
                </a:solidFill>
              </a:rPr>
              <a:t> in the H3 </a:t>
            </a:r>
            <a:r>
              <a:rPr lang="es-PR" dirty="0" err="1" smtClean="0">
                <a:solidFill>
                  <a:schemeClr val="tx1"/>
                </a:solidFill>
              </a:rPr>
              <a:t>meet</a:t>
            </a:r>
            <a:r>
              <a:rPr lang="es-PR" dirty="0" smtClean="0">
                <a:solidFill>
                  <a:schemeClr val="tx1"/>
                </a:solidFill>
              </a:rPr>
              <a:t> up at  Teatro Carmen Mayagüez:     </a:t>
            </a:r>
            <a:r>
              <a:rPr lang="es-PR" b="1" dirty="0" err="1" smtClean="0">
                <a:solidFill>
                  <a:schemeClr val="tx1"/>
                </a:solidFill>
              </a:rPr>
              <a:t>March</a:t>
            </a:r>
            <a:r>
              <a:rPr lang="es-PR" b="1" dirty="0" smtClean="0">
                <a:solidFill>
                  <a:schemeClr val="tx1"/>
                </a:solidFill>
              </a:rPr>
              <a:t> </a:t>
            </a:r>
            <a:r>
              <a:rPr lang="es-PR" b="1" dirty="0">
                <a:solidFill>
                  <a:schemeClr val="tx1"/>
                </a:solidFill>
              </a:rPr>
              <a:t>26 </a:t>
            </a:r>
            <a:endParaRPr lang="es-PR" b="1" dirty="0" smtClean="0">
              <a:solidFill>
                <a:schemeClr val="tx1"/>
              </a:solidFill>
            </a:endParaRPr>
          </a:p>
          <a:p>
            <a:r>
              <a:rPr lang="es-PR" dirty="0" smtClean="0">
                <a:solidFill>
                  <a:schemeClr val="tx1"/>
                </a:solidFill>
              </a:rPr>
              <a:t>Pre </a:t>
            </a:r>
            <a:r>
              <a:rPr lang="es-PR" dirty="0" err="1" smtClean="0">
                <a:solidFill>
                  <a:schemeClr val="tx1"/>
                </a:solidFill>
              </a:rPr>
              <a:t>register</a:t>
            </a:r>
            <a:r>
              <a:rPr lang="es-PR" dirty="0" smtClean="0">
                <a:solidFill>
                  <a:schemeClr val="tx1"/>
                </a:solidFill>
              </a:rPr>
              <a:t> </a:t>
            </a:r>
            <a:r>
              <a:rPr lang="es-PR" dirty="0" err="1" smtClean="0">
                <a:solidFill>
                  <a:schemeClr val="tx1"/>
                </a:solidFill>
              </a:rPr>
              <a:t>for</a:t>
            </a:r>
            <a:r>
              <a:rPr lang="es-PR" dirty="0" smtClean="0">
                <a:solidFill>
                  <a:schemeClr val="tx1"/>
                </a:solidFill>
              </a:rPr>
              <a:t> </a:t>
            </a:r>
            <a:r>
              <a:rPr lang="es-PR" dirty="0" err="1" smtClean="0">
                <a:solidFill>
                  <a:schemeClr val="tx1"/>
                </a:solidFill>
              </a:rPr>
              <a:t>teams</a:t>
            </a:r>
            <a:r>
              <a:rPr lang="es-PR" b="1" dirty="0" smtClean="0">
                <a:solidFill>
                  <a:schemeClr val="tx1"/>
                </a:solidFill>
              </a:rPr>
              <a:t>: Abril 11  </a:t>
            </a:r>
            <a:r>
              <a:rPr lang="es-PR" sz="1800" b="1" dirty="0" smtClean="0">
                <a:solidFill>
                  <a:schemeClr val="tx1"/>
                </a:solidFill>
              </a:rPr>
              <a:t>(</a:t>
            </a:r>
            <a:r>
              <a:rPr lang="es-PR" sz="1800" b="1" dirty="0">
                <a:solidFill>
                  <a:schemeClr val="tx1"/>
                </a:solidFill>
                <a:hlinkClick r:id="rId3"/>
              </a:rPr>
              <a:t>http://</a:t>
            </a:r>
            <a:r>
              <a:rPr lang="es-PR" sz="1800" b="1" dirty="0" smtClean="0">
                <a:solidFill>
                  <a:schemeClr val="tx1"/>
                </a:solidFill>
                <a:hlinkClick r:id="rId3"/>
              </a:rPr>
              <a:t>uprm.edu/cnde</a:t>
            </a:r>
            <a:r>
              <a:rPr lang="en-US" sz="1800" b="1" dirty="0" smtClean="0"/>
              <a:t>)</a:t>
            </a:r>
            <a:endParaRPr lang="en-US" b="1" dirty="0" smtClean="0"/>
          </a:p>
          <a:p>
            <a:r>
              <a:rPr lang="es-PR" dirty="0" err="1" smtClean="0">
                <a:solidFill>
                  <a:schemeClr val="tx1"/>
                </a:solidFill>
              </a:rPr>
              <a:t>Semi</a:t>
            </a:r>
            <a:r>
              <a:rPr lang="es-PR" dirty="0" smtClean="0">
                <a:solidFill>
                  <a:schemeClr val="tx1"/>
                </a:solidFill>
              </a:rPr>
              <a:t> </a:t>
            </a:r>
            <a:r>
              <a:rPr lang="es-PR" dirty="0" err="1" smtClean="0">
                <a:solidFill>
                  <a:schemeClr val="tx1"/>
                </a:solidFill>
              </a:rPr>
              <a:t>finals</a:t>
            </a:r>
            <a:r>
              <a:rPr lang="es-PR" dirty="0" smtClean="0">
                <a:solidFill>
                  <a:schemeClr val="tx1"/>
                </a:solidFill>
              </a:rPr>
              <a:t>: </a:t>
            </a:r>
            <a:r>
              <a:rPr lang="es-PR" b="1" dirty="0" err="1">
                <a:solidFill>
                  <a:schemeClr val="tx1"/>
                </a:solidFill>
              </a:rPr>
              <a:t>A</a:t>
            </a:r>
            <a:r>
              <a:rPr lang="es-PR" b="1" dirty="0" err="1" smtClean="0">
                <a:solidFill>
                  <a:schemeClr val="tx1"/>
                </a:solidFill>
              </a:rPr>
              <a:t>pril</a:t>
            </a:r>
            <a:r>
              <a:rPr lang="es-PR" b="1" dirty="0" smtClean="0">
                <a:solidFill>
                  <a:schemeClr val="tx1"/>
                </a:solidFill>
              </a:rPr>
              <a:t> 17 (</a:t>
            </a:r>
            <a:r>
              <a:rPr lang="es-PR" b="1" dirty="0" err="1" smtClean="0">
                <a:solidFill>
                  <a:schemeClr val="tx1"/>
                </a:solidFill>
              </a:rPr>
              <a:t>submissions</a:t>
            </a:r>
            <a:r>
              <a:rPr lang="es-PR" b="1" dirty="0" smtClean="0">
                <a:solidFill>
                  <a:schemeClr val="tx1"/>
                </a:solidFill>
              </a:rPr>
              <a:t> of videos)</a:t>
            </a:r>
          </a:p>
          <a:p>
            <a:r>
              <a:rPr lang="es-PR" dirty="0">
                <a:solidFill>
                  <a:schemeClr val="tx1"/>
                </a:solidFill>
              </a:rPr>
              <a:t>Pitch coaching </a:t>
            </a:r>
            <a:r>
              <a:rPr lang="es-PR" dirty="0" err="1">
                <a:solidFill>
                  <a:schemeClr val="tx1"/>
                </a:solidFill>
              </a:rPr>
              <a:t>session</a:t>
            </a:r>
            <a:r>
              <a:rPr lang="es-PR" dirty="0">
                <a:solidFill>
                  <a:schemeClr val="tx1"/>
                </a:solidFill>
              </a:rPr>
              <a:t>:  </a:t>
            </a:r>
            <a:r>
              <a:rPr lang="es-PR" b="1" dirty="0" err="1" smtClean="0">
                <a:solidFill>
                  <a:schemeClr val="tx1"/>
                </a:solidFill>
              </a:rPr>
              <a:t>April</a:t>
            </a:r>
            <a:r>
              <a:rPr lang="es-PR" b="1" dirty="0" smtClean="0">
                <a:solidFill>
                  <a:schemeClr val="tx1"/>
                </a:solidFill>
              </a:rPr>
              <a:t> 24  </a:t>
            </a:r>
            <a:endParaRPr lang="es-PR" b="1" dirty="0">
              <a:solidFill>
                <a:schemeClr val="tx1"/>
              </a:solidFill>
            </a:endParaRPr>
          </a:p>
          <a:p>
            <a:r>
              <a:rPr lang="es-PR" dirty="0" err="1" smtClean="0">
                <a:solidFill>
                  <a:schemeClr val="tx1"/>
                </a:solidFill>
              </a:rPr>
              <a:t>Finals</a:t>
            </a:r>
            <a:r>
              <a:rPr lang="es-PR" dirty="0" smtClean="0">
                <a:solidFill>
                  <a:schemeClr val="tx1"/>
                </a:solidFill>
              </a:rPr>
              <a:t>:  </a:t>
            </a:r>
            <a:r>
              <a:rPr lang="es-PR" b="1" dirty="0">
                <a:solidFill>
                  <a:schemeClr val="tx1"/>
                </a:solidFill>
              </a:rPr>
              <a:t>M</a:t>
            </a:r>
            <a:r>
              <a:rPr lang="es-PR" b="1" dirty="0" smtClean="0">
                <a:solidFill>
                  <a:schemeClr val="tx1"/>
                </a:solidFill>
              </a:rPr>
              <a:t>ay 1</a:t>
            </a:r>
          </a:p>
          <a:p>
            <a:r>
              <a:rPr lang="es-PR" b="1" dirty="0" err="1" smtClean="0">
                <a:solidFill>
                  <a:srgbClr val="FF0000"/>
                </a:solidFill>
              </a:rPr>
              <a:t>Ribbon</a:t>
            </a:r>
            <a:r>
              <a:rPr lang="es-PR" b="1" dirty="0" smtClean="0">
                <a:solidFill>
                  <a:srgbClr val="FF0000"/>
                </a:solidFill>
              </a:rPr>
              <a:t> </a:t>
            </a:r>
            <a:r>
              <a:rPr lang="es-PR" b="1" dirty="0" err="1" smtClean="0">
                <a:solidFill>
                  <a:srgbClr val="FF0000"/>
                </a:solidFill>
              </a:rPr>
              <a:t>cutting</a:t>
            </a:r>
            <a:r>
              <a:rPr lang="es-PR" b="1" dirty="0" smtClean="0">
                <a:solidFill>
                  <a:srgbClr val="FF0000"/>
                </a:solidFill>
              </a:rPr>
              <a:t> </a:t>
            </a:r>
            <a:r>
              <a:rPr lang="es-PR" b="1" dirty="0" err="1" smtClean="0">
                <a:solidFill>
                  <a:srgbClr val="FF0000"/>
                </a:solidFill>
              </a:rPr>
              <a:t>during</a:t>
            </a:r>
            <a:r>
              <a:rPr lang="es-PR" b="1" dirty="0" smtClean="0">
                <a:solidFill>
                  <a:srgbClr val="FF0000"/>
                </a:solidFill>
              </a:rPr>
              <a:t> the Small Business </a:t>
            </a:r>
            <a:r>
              <a:rPr lang="es-PR" b="1" dirty="0" err="1" smtClean="0">
                <a:solidFill>
                  <a:srgbClr val="FF0000"/>
                </a:solidFill>
              </a:rPr>
              <a:t>Week</a:t>
            </a:r>
            <a:r>
              <a:rPr lang="es-PR" b="1" dirty="0" smtClean="0">
                <a:solidFill>
                  <a:srgbClr val="FF0000"/>
                </a:solidFill>
              </a:rPr>
              <a:t> – </a:t>
            </a:r>
          </a:p>
          <a:p>
            <a:pPr marL="68580" indent="0">
              <a:buNone/>
            </a:pPr>
            <a:r>
              <a:rPr lang="es-PR" b="1" dirty="0">
                <a:solidFill>
                  <a:srgbClr val="FF0000"/>
                </a:solidFill>
              </a:rPr>
              <a:t> </a:t>
            </a:r>
            <a:r>
              <a:rPr lang="es-PR" b="1" dirty="0" smtClean="0">
                <a:solidFill>
                  <a:srgbClr val="FF0000"/>
                </a:solidFill>
              </a:rPr>
              <a:t>  </a:t>
            </a:r>
            <a:r>
              <a:rPr lang="es-PR" b="1" dirty="0" err="1" smtClean="0">
                <a:solidFill>
                  <a:srgbClr val="FF0000"/>
                </a:solidFill>
              </a:rPr>
              <a:t>May</a:t>
            </a:r>
            <a:r>
              <a:rPr lang="es-PR" b="1" dirty="0" smtClean="0">
                <a:solidFill>
                  <a:srgbClr val="FF0000"/>
                </a:solidFill>
              </a:rPr>
              <a:t> 11-15</a:t>
            </a:r>
          </a:p>
          <a:p>
            <a:endParaRPr lang="es-PR" dirty="0" smtClean="0">
              <a:solidFill>
                <a:schemeClr val="tx1"/>
              </a:solidFill>
            </a:endParaRPr>
          </a:p>
          <a:p>
            <a:endParaRPr lang="es-PR" dirty="0" smtClean="0">
              <a:solidFill>
                <a:schemeClr val="tx1"/>
              </a:solidFill>
            </a:endParaRPr>
          </a:p>
          <a:p>
            <a:endParaRPr lang="es-P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4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Inquiries: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Moraima  De </a:t>
            </a:r>
            <a:r>
              <a:rPr lang="en-US" dirty="0" err="1" smtClean="0"/>
              <a:t>Hoyos</a:t>
            </a:r>
            <a:r>
              <a:rPr lang="en-US" dirty="0" smtClean="0"/>
              <a:t>- </a:t>
            </a:r>
            <a:r>
              <a:rPr lang="en-US" dirty="0" err="1" smtClean="0"/>
              <a:t>Ruperto</a:t>
            </a:r>
            <a:r>
              <a:rPr lang="en-US" dirty="0" smtClean="0"/>
              <a:t> </a:t>
            </a:r>
            <a:r>
              <a:rPr lang="en-US" dirty="0" smtClean="0">
                <a:hlinkClick r:id="rId3"/>
              </a:rPr>
              <a:t>moraima.dehoyos1@upr.edu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Jose Vega  </a:t>
            </a:r>
            <a:r>
              <a:rPr lang="en-US" dirty="0" smtClean="0">
                <a:hlinkClick r:id="rId4"/>
              </a:rPr>
              <a:t>jose.vega18@upr.edu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Facebook: </a:t>
            </a:r>
            <a:r>
              <a:rPr lang="en-US" b="1" dirty="0" err="1" smtClean="0"/>
              <a:t>UPRMeship</a:t>
            </a:r>
            <a:r>
              <a:rPr lang="en-US" b="1" dirty="0" smtClean="0"/>
              <a:t> Network</a:t>
            </a:r>
          </a:p>
          <a:p>
            <a:endParaRPr lang="en-US" b="1" dirty="0"/>
          </a:p>
          <a:p>
            <a:r>
              <a:rPr lang="es-PR" b="1" dirty="0" smtClean="0">
                <a:solidFill>
                  <a:schemeClr val="tx1"/>
                </a:solidFill>
              </a:rPr>
              <a:t>Centro de Negocios y Desarrollo Económico del RUM </a:t>
            </a:r>
          </a:p>
          <a:p>
            <a:pPr marL="68580" indent="0">
              <a:buNone/>
            </a:pPr>
            <a:r>
              <a:rPr lang="es-PR" b="1" dirty="0">
                <a:solidFill>
                  <a:schemeClr val="tx1"/>
                </a:solidFill>
              </a:rPr>
              <a:t>    </a:t>
            </a:r>
            <a:r>
              <a:rPr lang="es-PR" b="1" dirty="0">
                <a:solidFill>
                  <a:schemeClr val="tx1"/>
                </a:solidFill>
                <a:hlinkClick r:id="rId5"/>
              </a:rPr>
              <a:t>http://</a:t>
            </a:r>
            <a:r>
              <a:rPr lang="es-PR" b="1" dirty="0" smtClean="0">
                <a:solidFill>
                  <a:schemeClr val="tx1"/>
                </a:solidFill>
                <a:hlinkClick r:id="rId5"/>
              </a:rPr>
              <a:t>uprm.edu/cnde</a:t>
            </a:r>
            <a:endParaRPr lang="es-PR" b="1" dirty="0" smtClean="0">
              <a:solidFill>
                <a:schemeClr val="tx1"/>
              </a:solidFill>
            </a:endParaRPr>
          </a:p>
          <a:p>
            <a:pPr marL="68580" indent="0">
              <a:buNone/>
            </a:pPr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10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00600" y="243840"/>
            <a:ext cx="312420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Mapa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13611"/>
            <a:ext cx="7924800" cy="575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777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1341</TotalTime>
  <Words>424</Words>
  <Application>Microsoft Office PowerPoint</Application>
  <PresentationFormat>On-screen Show (4:3)</PresentationFormat>
  <Paragraphs>72</Paragraphs>
  <Slides>12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Austin</vt:lpstr>
      <vt:lpstr>UPRM Makers  Space Challenge </vt:lpstr>
      <vt:lpstr>The opportunity…to start and get things done is now….</vt:lpstr>
      <vt:lpstr>PowerPoint Presentation</vt:lpstr>
      <vt:lpstr>The Vision</vt:lpstr>
      <vt:lpstr>PowerPoint Presentation</vt:lpstr>
      <vt:lpstr>Facts &amp; guiding principles</vt:lpstr>
      <vt:lpstr>The challenge </vt:lpstr>
      <vt:lpstr> Judging Criteria </vt:lpstr>
      <vt:lpstr>What’s in it for the winners?</vt:lpstr>
      <vt:lpstr>Important dates</vt:lpstr>
      <vt:lpstr>Inquiries: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Ecosistema Empresarial</dc:title>
  <dc:creator>Centro Empresarial</dc:creator>
  <cp:lastModifiedBy>Prof. Moraima Dehoyos</cp:lastModifiedBy>
  <cp:revision>112</cp:revision>
  <cp:lastPrinted>2014-10-01T13:09:54Z</cp:lastPrinted>
  <dcterms:created xsi:type="dcterms:W3CDTF">2014-09-09T14:47:48Z</dcterms:created>
  <dcterms:modified xsi:type="dcterms:W3CDTF">2015-04-06T14:37:45Z</dcterms:modified>
</cp:coreProperties>
</file>